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2" r:id="rId4"/>
    <p:sldId id="259" r:id="rId5"/>
    <p:sldId id="258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63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 Niculae" initials="AN" lastIdx="1" clrIdx="0">
    <p:extLst>
      <p:ext uri="{19B8F6BF-5375-455C-9EA6-DF929625EA0E}">
        <p15:presenceInfo xmlns:p15="http://schemas.microsoft.com/office/powerpoint/2012/main" userId="S-1-5-21-2789244279-993069971-1783297075-39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98" d="100"/>
          <a:sy n="98" d="100"/>
        </p:scale>
        <p:origin x="6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2-11T08:36:26.10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8A13A3-F79C-41DF-61A0-3E611824C3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5FE5EC-58BB-7450-35BA-8F5FD28DE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0643F-7353-4D9B-A017-8DAC7EEF6CBC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8D61D-581C-C882-3BF1-95A67D751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7862A-0D2E-0F4B-312D-E6F4DF2E33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2E5CB-648C-487F-BF72-60A210C60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07315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23649-F59D-4E7F-ACE2-1C969374C522}" type="datetimeFigureOut">
              <a:rPr lang="en-GB" smtClean="0"/>
              <a:t>11/12/2023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A0D5A-DC0A-4FA8-AEE4-9BAECD8CE8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74824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comments" Target="../comments/comment1.xml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F6ED-3B02-3EEA-C7AC-195693A8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758997"/>
            <a:ext cx="8596668" cy="1826581"/>
          </a:xfrm>
        </p:spPr>
        <p:txBody>
          <a:bodyPr>
            <a:normAutofit/>
          </a:bodyPr>
          <a:lstStyle/>
          <a:p>
            <a:pPr algn="ctr"/>
            <a:r>
              <a:rPr lang="ro-RO" sz="2000" b="1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Reabilitarea rețelelor termice primare/transport a energiei termice din Municipiul Constanța - Etapa 1</a:t>
            </a:r>
            <a:br>
              <a:rPr lang="en-GB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D4E355B-4EB8-D54C-EBC1-157A08F08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479081"/>
              </p:ext>
            </p:extLst>
          </p:nvPr>
        </p:nvGraphicFramePr>
        <p:xfrm>
          <a:off x="4201063" y="5747840"/>
          <a:ext cx="846137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2" imgW="867960" imgH="914400" progId="Word.Picture.8">
                  <p:embed/>
                </p:oleObj>
              </mc:Choice>
              <mc:Fallback>
                <p:oleObj name="Picture" r:id="rId2" imgW="867960" imgH="914400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1063" y="5747840"/>
                        <a:ext cx="846137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25E1CA5-EB2D-828B-AB5C-907FBCC6A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F218F-AEC2-FABA-6DEC-B0ECE97FF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8A641-F70B-4226-E05C-4A909BC3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527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3B05-ABB3-0DDA-1D1F-AC4E0BE6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7A5B-254E-64A8-6073-83AB221E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C58-0980-B381-F9D9-FA585E9D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0D24-4B0C-D4DA-171A-BB331E36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1B4F-AD3B-FE2B-11EB-AF17EC1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F56AAD-EE5E-400F-43A3-02A355A7824F}"/>
              </a:ext>
            </a:extLst>
          </p:cNvPr>
          <p:cNvSpPr txBox="1">
            <a:spLocks/>
          </p:cNvSpPr>
          <p:nvPr/>
        </p:nvSpPr>
        <p:spPr>
          <a:xfrm>
            <a:off x="677690" y="108949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7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FB921B6-F83F-4FDA-9F5E-CA2CCADF7B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374747"/>
              </p:ext>
            </p:extLst>
          </p:nvPr>
        </p:nvGraphicFramePr>
        <p:xfrm>
          <a:off x="376946" y="1789889"/>
          <a:ext cx="9097794" cy="4389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352739" progId="Acrobat.Document.2017">
                  <p:embed/>
                </p:oleObj>
              </mc:Choice>
              <mc:Fallback>
                <p:oleObj name="Acrobat Document" r:id="rId5" imgW="7702475" imgH="5352739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6946" y="1789889"/>
                        <a:ext cx="9097794" cy="43893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7216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3B05-ABB3-0DDA-1D1F-AC4E0BE6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7A5B-254E-64A8-6073-83AB221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27109" cy="388077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C58-0980-B381-F9D9-FA585E9D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0D24-4B0C-D4DA-171A-BB331E36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1B4F-AD3B-FE2B-11EB-AF17EC1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0B9CB1-F669-1F01-CCD1-AA598B408733}"/>
              </a:ext>
            </a:extLst>
          </p:cNvPr>
          <p:cNvSpPr txBox="1">
            <a:spLocks/>
          </p:cNvSpPr>
          <p:nvPr/>
        </p:nvSpPr>
        <p:spPr>
          <a:xfrm>
            <a:off x="677690" y="108949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8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58B97B5-3BDF-8948-F7B7-319745328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168567"/>
              </p:ext>
            </p:extLst>
          </p:nvPr>
        </p:nvGraphicFramePr>
        <p:xfrm>
          <a:off x="408562" y="1817788"/>
          <a:ext cx="8865440" cy="4654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676937" imgH="5384580" progId="Acrobat.Document.2017">
                  <p:embed/>
                </p:oleObj>
              </mc:Choice>
              <mc:Fallback>
                <p:oleObj name="Acrobat Document" r:id="rId5" imgW="7676937" imgH="5384580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8562" y="1817788"/>
                        <a:ext cx="8865440" cy="4654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6164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3B05-ABB3-0DDA-1D1F-AC4E0BE6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7A5B-254E-64A8-6073-83AB221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27109" cy="388077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C58-0980-B381-F9D9-FA585E9D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0D24-4B0C-D4DA-171A-BB331E36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1B4F-AD3B-FE2B-11EB-AF17EC1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0B9CB1-F669-1F01-CCD1-AA598B408733}"/>
              </a:ext>
            </a:extLst>
          </p:cNvPr>
          <p:cNvSpPr txBox="1">
            <a:spLocks/>
          </p:cNvSpPr>
          <p:nvPr/>
        </p:nvSpPr>
        <p:spPr>
          <a:xfrm>
            <a:off x="677690" y="108949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9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4CB8314-6C17-6C39-5419-BF83322973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056349"/>
              </p:ext>
            </p:extLst>
          </p:nvPr>
        </p:nvGraphicFramePr>
        <p:xfrm>
          <a:off x="369652" y="1835284"/>
          <a:ext cx="9234790" cy="420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346441" progId="Acrobat.Document.2017">
                  <p:embed/>
                </p:oleObj>
              </mc:Choice>
              <mc:Fallback>
                <p:oleObj name="Acrobat Document" r:id="rId5" imgW="7702475" imgH="5346441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652" y="1835284"/>
                        <a:ext cx="9234790" cy="42060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6552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3B05-ABB3-0DDA-1D1F-AC4E0BE6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7A5B-254E-64A8-6073-83AB221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27109" cy="3880773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C58-0980-B381-F9D9-FA585E9D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0D24-4B0C-D4DA-171A-BB331E36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1B4F-AD3B-FE2B-11EB-AF17EC1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F0B9CB1-F669-1F01-CCD1-AA598B408733}"/>
              </a:ext>
            </a:extLst>
          </p:cNvPr>
          <p:cNvSpPr txBox="1">
            <a:spLocks/>
          </p:cNvSpPr>
          <p:nvPr/>
        </p:nvSpPr>
        <p:spPr>
          <a:xfrm>
            <a:off x="677690" y="108949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10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30C63AC-C283-878C-3154-E773664646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315646"/>
              </p:ext>
            </p:extLst>
          </p:nvPr>
        </p:nvGraphicFramePr>
        <p:xfrm>
          <a:off x="346893" y="1809345"/>
          <a:ext cx="9192697" cy="4355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365685" progId="Acrobat.Document.2017">
                  <p:embed/>
                </p:oleObj>
              </mc:Choice>
              <mc:Fallback>
                <p:oleObj name="Acrobat Document" r:id="rId5" imgW="7702475" imgH="5365685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6893" y="1809345"/>
                        <a:ext cx="9192697" cy="4355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9854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49CD0-41FB-5C1F-8CEC-4AC7BE13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614459-BE3B-8C50-8790-D825CEE80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804"/>
            <a:ext cx="6385247" cy="35917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A159E8-B5E5-0CCA-BC2D-AE716CCAC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855" y="-63804"/>
            <a:ext cx="5890145" cy="3591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0403EA-23A5-14DD-D0DB-C381106FB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7899"/>
            <a:ext cx="6301855" cy="3330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F97E7-C9D2-37AD-EE34-ACDEE5955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855" y="3527898"/>
            <a:ext cx="5890145" cy="332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31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880E1-E64C-5DE4-FEDB-B6876908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333B83-F5DB-F486-B8D3-1169FC362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4811948" cy="696176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EF634-1055-2853-AA84-8D8F91B5E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553" y="-2"/>
            <a:ext cx="7425447" cy="69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52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9FA6-CA31-7C34-8B41-52C36C28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379075-92B1-7FBA-104F-C8613E7886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319"/>
            <a:ext cx="3088730" cy="68683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61F70-7426-C4B0-2903-4401FE921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730" y="-10320"/>
            <a:ext cx="5143500" cy="6868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98631A-A0AE-C373-0328-AC11747CF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230" y="-10320"/>
            <a:ext cx="3959770" cy="686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900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23EC7-3282-5ED0-8A6A-DF228E903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737D67-DFFB-91A6-D3CC-1FF4CCB08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" y="0"/>
            <a:ext cx="3034158" cy="38814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A3AE36-7807-08AB-D574-750085750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079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80F8F-631E-F68F-E98F-58EBC07FF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" y="3793786"/>
            <a:ext cx="3034158" cy="30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9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ADEA4-001C-312C-F3AA-2E5E2CC9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DE54CE-CBF8-082B-E7AD-56752CD7C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175249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0F6F5-3379-FFEE-A14E-9E3A48268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248" y="0"/>
            <a:ext cx="7016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34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704A5-41F0-4D22-E2F5-F300F26E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CCFBEF-3701-4F66-CE13-8F94F631F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6774"/>
            <a:ext cx="3132306" cy="69606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D28E2D-959F-E0FA-CB11-A51C348B8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-76775"/>
            <a:ext cx="5143500" cy="693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1699C-50CC-7378-C5B9-EFCA9C391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306" y="-76774"/>
            <a:ext cx="3916194" cy="69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F6ED-3B02-3EEA-C7AC-195693A87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822" y="1160865"/>
            <a:ext cx="9450108" cy="1825652"/>
          </a:xfrm>
        </p:spPr>
        <p:txBody>
          <a:bodyPr/>
          <a:lstStyle/>
          <a:p>
            <a:pPr algn="l"/>
            <a:r>
              <a:rPr lang="en-GB" sz="1800" dirty="0" err="1">
                <a:solidFill>
                  <a:schemeClr val="tx1"/>
                </a:solidFill>
              </a:rPr>
              <a:t>Proiectul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este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cofinantat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în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cadrul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Programului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Operațional</a:t>
            </a:r>
            <a:r>
              <a:rPr lang="en-GB" sz="1800" dirty="0">
                <a:solidFill>
                  <a:schemeClr val="tx1"/>
                </a:solidFill>
              </a:rPr>
              <a:t> </a:t>
            </a:r>
            <a:r>
              <a:rPr lang="en-GB" sz="1800" dirty="0" err="1">
                <a:solidFill>
                  <a:schemeClr val="tx1"/>
                </a:solidFill>
              </a:rPr>
              <a:t>Infrastructură</a:t>
            </a:r>
            <a:r>
              <a:rPr lang="en-GB" sz="1800" dirty="0">
                <a:solidFill>
                  <a:schemeClr val="tx1"/>
                </a:solidFill>
              </a:rPr>
              <a:t> Mare 2014-2020 </a:t>
            </a:r>
            <a:br>
              <a:rPr lang="en-GB" sz="1800" dirty="0">
                <a:solidFill>
                  <a:schemeClr val="tx1"/>
                </a:solidFill>
              </a:rPr>
            </a:br>
            <a:br>
              <a:rPr lang="en-GB" sz="1800" dirty="0">
                <a:solidFill>
                  <a:schemeClr val="tx1"/>
                </a:solidFill>
              </a:rPr>
            </a:br>
            <a:r>
              <a:rPr lang="en-GB" sz="1800" dirty="0" err="1">
                <a:solidFill>
                  <a:schemeClr val="tx1"/>
                </a:solidFill>
              </a:rPr>
              <a:t>Perioada</a:t>
            </a:r>
            <a:r>
              <a:rPr lang="en-GB" sz="1800" dirty="0">
                <a:solidFill>
                  <a:schemeClr val="tx1"/>
                </a:solidFill>
              </a:rPr>
              <a:t> de </a:t>
            </a:r>
            <a:r>
              <a:rPr lang="en-GB" sz="1800" dirty="0" err="1">
                <a:solidFill>
                  <a:schemeClr val="tx1"/>
                </a:solidFill>
              </a:rPr>
              <a:t>implementare</a:t>
            </a:r>
            <a:r>
              <a:rPr lang="en-GB" sz="1800" dirty="0">
                <a:solidFill>
                  <a:schemeClr val="tx1"/>
                </a:solidFill>
              </a:rPr>
              <a:t>: 13.01.2022 - 31.12.2023.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CF900-9C44-40EB-13D4-9B8EB1086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410326-D10A-85D5-742D-81D41ACA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09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6751F5-36D5-CC21-62BA-6AA7015CC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86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7D5086-DFE7-8841-EAC1-20B4454E0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296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801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97F1F-7C1C-EF23-B178-105D015FC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D0D57-D675-50D7-B872-CE84DAD7E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o-RO" altLang="en-US" sz="4000" b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ro-RO" altLang="en-US" sz="4000" b="0" dirty="0">
                <a:latin typeface="Verdana" panose="020B0604030504040204" pitchFamily="34" charset="0"/>
                <a:ea typeface="Verdana" panose="020B0604030504040204" pitchFamily="34" charset="0"/>
              </a:rPr>
              <a:t>Va  mulțumesc!</a:t>
            </a:r>
            <a:endParaRPr lang="ro-RO" sz="4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0A28D-6741-49FA-939D-67289C37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27C42D-9CDB-73E5-A919-07320679F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CA5ED-D4E0-6092-D03E-A4DCEA305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6C41AE4-C0A6-5B76-6BAD-683E0AEC9A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872743"/>
              </p:ext>
            </p:extLst>
          </p:nvPr>
        </p:nvGraphicFramePr>
        <p:xfrm>
          <a:off x="4201063" y="5747840"/>
          <a:ext cx="846137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5" imgW="867960" imgH="914400" progId="Word.Picture.8">
                  <p:embed/>
                </p:oleObj>
              </mc:Choice>
              <mc:Fallback>
                <p:oleObj name="Picture" r:id="rId5" imgW="867960" imgH="914400" progId="Word.Picture.8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D4E355B-4EB8-D54C-EBC1-157A08F081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1063" y="5747840"/>
                        <a:ext cx="846137" cy="89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3472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0F9DF-441D-C6DA-567A-0506FADF9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949" y="1634247"/>
            <a:ext cx="9481225" cy="3722451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r>
              <a:rPr lang="ro-RO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Valoarea t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otală a proiectului este de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145.779.082,98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lei (inclusiv TVA), din care: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valoarea totală eligibilă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97.189.192,26 lei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valoarea neeligibila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- 25.525.605,06 lei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r>
              <a:rPr lang="en-GB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valoarea neeligibila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23.064.285,66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lei (tva) – recuperabil de la stat </a:t>
            </a:r>
            <a:endParaRPr lang="en-GB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endParaRPr lang="en-GB" dirty="0">
              <a:solidFill>
                <a:srgbClr val="000000"/>
              </a:solidFill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În etapa 1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s-au </a:t>
            </a:r>
            <a:r>
              <a:rPr lang="en-GB" sz="18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reabilitat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tronsoane de rețea termică primară din magistrala I de termoficare </a:t>
            </a:r>
            <a:r>
              <a:rPr lang="ro-RO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(Bld.1 Mai și </a:t>
            </a:r>
            <a:r>
              <a:rPr lang="ro-RO" sz="1800" b="1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Bld.Alexandru</a:t>
            </a:r>
            <a:r>
              <a:rPr lang="ro-RO" sz="18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Lăpușneanu)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 însumează </a:t>
            </a:r>
            <a:r>
              <a:rPr lang="en-GB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42.470,85</a:t>
            </a:r>
            <a:r>
              <a:rPr lang="ro-RO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 traseu de conducte și breteaua de legătura între cele două magistrale, precum și reabilitarea de vane, cămine, înlocuirea ansamblelor de contorizare a agentului termic primar de la intrarea în punctele termice.</a:t>
            </a: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9017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F61B13-3D4A-05EC-5521-C83DEDB8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4091E1-CD9C-5F65-0700-6067B640C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5FAA2-A201-7F4E-FF11-1119B2A1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153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F6ED-3B02-3EEA-C7AC-195693A876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4519" y="1062673"/>
            <a:ext cx="7766936" cy="947710"/>
          </a:xfrm>
        </p:spPr>
        <p:txBody>
          <a:bodyPr/>
          <a:lstStyle/>
          <a:p>
            <a:pPr algn="l"/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CF900-9C44-40EB-13D4-9B8EB1086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D5BE3EC-DF6A-CD46-5564-6B27EB93CD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993494"/>
              </p:ext>
            </p:extLst>
          </p:nvPr>
        </p:nvGraphicFramePr>
        <p:xfrm>
          <a:off x="609055" y="2172511"/>
          <a:ext cx="8664948" cy="416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651748" imgH="5346441" progId="Acrobat.Document.2017">
                  <p:embed/>
                </p:oleObj>
              </mc:Choice>
              <mc:Fallback>
                <p:oleObj name="Acrobat Document" r:id="rId2" imgW="7651748" imgH="5346441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055" y="2172511"/>
                        <a:ext cx="8664948" cy="416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0E25038-68DF-7D78-70E4-31909DFF0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3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8606C2-6F2D-4D6C-2929-8E731079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0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DADB5-55B2-EC6C-0851-1844F2A69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330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66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AF6ED-3B02-3EEA-C7AC-195693A876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9CF900-9C44-40EB-13D4-9B8EB10863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1F6646-D063-761A-7066-68CC415E2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34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6C45F-0909-E46D-9B13-2F9DFDB4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11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E75D6-FC3F-4886-1B63-7EB3D84A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721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8CACA87-4096-D8DA-E0A0-46C773A93988}"/>
              </a:ext>
            </a:extLst>
          </p:cNvPr>
          <p:cNvSpPr txBox="1">
            <a:spLocks/>
          </p:cNvSpPr>
          <p:nvPr/>
        </p:nvSpPr>
        <p:spPr>
          <a:xfrm>
            <a:off x="1274519" y="1062673"/>
            <a:ext cx="7766936" cy="9477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2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EF1FD1B-3BFA-0EF3-2906-87690273F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774802"/>
              </p:ext>
            </p:extLst>
          </p:nvPr>
        </p:nvGraphicFramePr>
        <p:xfrm>
          <a:off x="705777" y="2131661"/>
          <a:ext cx="8632776" cy="4095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429017" progId="Acrobat.Document.2017">
                  <p:embed/>
                </p:oleObj>
              </mc:Choice>
              <mc:Fallback>
                <p:oleObj name="Acrobat Document" r:id="rId5" imgW="7702475" imgH="5429017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5777" y="2131661"/>
                        <a:ext cx="8632776" cy="40951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685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18F78-0F95-57B8-CE48-3D3E7015B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760E2-0A98-0DE3-F0F2-3A5A6212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FC56AC-9FA4-957D-E1B4-FE1F4E99E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1A4E8-2673-7DF1-CCCB-9D91334E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E7B86F-B246-B8E7-72C0-4E940C152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90" y="1089498"/>
            <a:ext cx="8596312" cy="1320800"/>
          </a:xfrm>
        </p:spPr>
        <p:txBody>
          <a:bodyPr/>
          <a:lstStyle/>
          <a:p>
            <a:pPr algn="l"/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3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45BEE21-659C-D989-1258-2E88F256B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428288"/>
              </p:ext>
            </p:extLst>
          </p:nvPr>
        </p:nvGraphicFramePr>
        <p:xfrm>
          <a:off x="383702" y="1914616"/>
          <a:ext cx="8890300" cy="4622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321248" progId="Acrobat.Document.2017">
                  <p:embed/>
                </p:oleObj>
              </mc:Choice>
              <mc:Fallback>
                <p:oleObj name="Acrobat Document" r:id="rId5" imgW="7702475" imgH="5321248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3702" y="1914616"/>
                        <a:ext cx="8890300" cy="4622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594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3B05-ABB3-0DDA-1D1F-AC4E0BE6F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7A5B-254E-64A8-6073-83AB221E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C58-0980-B381-F9D9-FA585E9D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0D24-4B0C-D4DA-171A-BB331E36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1B4F-AD3B-FE2B-11EB-AF17EC1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1A808E-9347-9868-A5D3-D9093045BBBA}"/>
              </a:ext>
            </a:extLst>
          </p:cNvPr>
          <p:cNvSpPr txBox="1">
            <a:spLocks/>
          </p:cNvSpPr>
          <p:nvPr/>
        </p:nvSpPr>
        <p:spPr>
          <a:xfrm>
            <a:off x="677690" y="108949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4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BAE46E6-4CE1-556D-4626-F40BEC8E4C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1486494"/>
              </p:ext>
            </p:extLst>
          </p:nvPr>
        </p:nvGraphicFramePr>
        <p:xfrm>
          <a:off x="389254" y="1742558"/>
          <a:ext cx="8806926" cy="47168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371983" progId="Acrobat.Document.2017">
                  <p:embed/>
                </p:oleObj>
              </mc:Choice>
              <mc:Fallback>
                <p:oleObj name="Acrobat Document" r:id="rId5" imgW="7702475" imgH="5371983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9254" y="1742558"/>
                        <a:ext cx="8806926" cy="47168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3085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73B05-ABB3-0DDA-1D1F-AC4E0BE6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6638"/>
            <a:ext cx="8596668" cy="111376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7A5B-254E-64A8-6073-83AB221E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C58-0980-B381-F9D9-FA585E9D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0D24-4B0C-D4DA-171A-BB331E36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53" y="153995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1B4F-AD3B-FE2B-11EB-AF17EC1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4FBA57-AE36-D087-F55C-7623EAB52B1A}"/>
              </a:ext>
            </a:extLst>
          </p:cNvPr>
          <p:cNvSpPr txBox="1">
            <a:spLocks/>
          </p:cNvSpPr>
          <p:nvPr/>
        </p:nvSpPr>
        <p:spPr>
          <a:xfrm>
            <a:off x="677690" y="1089498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5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37D991E8-E6F0-A6B1-EB7B-287EDD3D54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453352"/>
              </p:ext>
            </p:extLst>
          </p:nvPr>
        </p:nvGraphicFramePr>
        <p:xfrm>
          <a:off x="382621" y="1930400"/>
          <a:ext cx="8955932" cy="450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365685" progId="Acrobat.Document.2017">
                  <p:embed/>
                </p:oleObj>
              </mc:Choice>
              <mc:Fallback>
                <p:oleObj name="Acrobat Document" r:id="rId5" imgW="7702475" imgH="5365685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621" y="1930400"/>
                        <a:ext cx="8955932" cy="450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4838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17A5B-254E-64A8-6073-83AB221E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D7C58-0980-B381-F9D9-FA585E9D1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76" y="160345"/>
            <a:ext cx="9842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E30D24-4B0C-D4DA-171A-BB331E369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25" y="120261"/>
            <a:ext cx="9906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A01B4F-AD3B-FE2B-11EB-AF17EC1A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63" y="160345"/>
            <a:ext cx="12319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8AC3CB-4272-F1B5-AF86-BBB812656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90" y="1011677"/>
            <a:ext cx="8596312" cy="1320800"/>
          </a:xfrm>
        </p:spPr>
        <p:txBody>
          <a:bodyPr/>
          <a:lstStyle/>
          <a:p>
            <a:pPr algn="l"/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Obiect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6 </a:t>
            </a:r>
            <a:r>
              <a:rPr lang="en-GB" sz="32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magistrala</a:t>
            </a:r>
            <a:r>
              <a:rPr lang="en-GB" sz="3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1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B20AA0BA-8C9F-6A6D-77BB-8F2CBBCA1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932818"/>
              </p:ext>
            </p:extLst>
          </p:nvPr>
        </p:nvGraphicFramePr>
        <p:xfrm>
          <a:off x="467077" y="1880681"/>
          <a:ext cx="8748260" cy="457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7702475" imgH="5359387" progId="Acrobat.Document.2017">
                  <p:embed/>
                </p:oleObj>
              </mc:Choice>
              <mc:Fallback>
                <p:oleObj name="Acrobat Document" r:id="rId5" imgW="7702475" imgH="5359387" progId="Acrobat.Document.20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7077" y="1880681"/>
                        <a:ext cx="8748260" cy="457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67848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</TotalTime>
  <Words>186</Words>
  <Application>Microsoft Office PowerPoint</Application>
  <PresentationFormat>Widescreen</PresentationFormat>
  <Paragraphs>20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Trebuchet MS</vt:lpstr>
      <vt:lpstr>Verdana</vt:lpstr>
      <vt:lpstr>Wingdings 3</vt:lpstr>
      <vt:lpstr>Facet</vt:lpstr>
      <vt:lpstr>Picture</vt:lpstr>
      <vt:lpstr>Acrobat Document</vt:lpstr>
      <vt:lpstr>Reabilitarea rețelelor termice primare/transport a energiei termice din Municipiul Constanța - Etapa 1 </vt:lpstr>
      <vt:lpstr>Proiectul este cofinantat în cadrul Programului Operațional Infrastructură Mare 2014-2020   Perioada de implementare: 13.01.2022 - 31.12.2023.</vt:lpstr>
      <vt:lpstr>PowerPoint Presentation</vt:lpstr>
      <vt:lpstr>Obiect 1 magistrala 1</vt:lpstr>
      <vt:lpstr>PowerPoint Presentation</vt:lpstr>
      <vt:lpstr>Obiect 3 magistrala 1</vt:lpstr>
      <vt:lpstr>PowerPoint Presentation</vt:lpstr>
      <vt:lpstr>PowerPoint Presentation</vt:lpstr>
      <vt:lpstr>Obiect 6 magistrala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Adrian Niculae</dc:creator>
  <cp:lastModifiedBy>Adrian Niculae</cp:lastModifiedBy>
  <cp:revision>8</cp:revision>
  <dcterms:created xsi:type="dcterms:W3CDTF">2023-12-11T06:33:26Z</dcterms:created>
  <dcterms:modified xsi:type="dcterms:W3CDTF">2023-12-11T08:55:45Z</dcterms:modified>
</cp:coreProperties>
</file>